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sblog.dmm.com/entry/2025/04/04/110000#%E7%99%BA%E8%A6%8B3-%E6%8C%87%E7%A4%BA%E7%AF%84%E5%9B%B2%E3%82%92%E6%98%8E%E7%A2%BA%E3%81%AB%E7%B5%9E%E3%82%8C%E3%81%B0%E4%BA%BA%E3%82%88%E3%82%8A%E6%A0%BC%E6%AE%B5%E3%81%AB%E6%97%A9%E3%81%84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493335b7e9_1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493335b7e9_1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皆さんご存知の、話題のAIエージェントさんですね。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493335b7e9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493335b7e9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従量課金制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今後に期待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 u="sng">
                <a:solidFill>
                  <a:schemeClr val="hlink"/>
                </a:solidFill>
                <a:hlinkClick r:id="rId2"/>
              </a:rPr>
              <a:t>https://developersblog.dmm.com/entry/2025/04/04/110000#%E7%99%BA%E8%A6%8B3-%E6%8C%87%E7%A4%BA%E7%AF%84%E5%9B%B2%E3%82%92%E6%98%8E%E7%A2%BA%E3%81%AB%E7%B5%9E%E3%82%8C%E3%81%B0%E4%BA%BA%E3%82%88%E3%82%8A%E6%A0%BC%E6%AE%B5%E3%81%AB%E6%97%A9%E3%81%84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話題のMCP*のありがたい使い道はまだ思いつかない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（*外部ツール等の使い方をAIエージェントさんに提供する機能）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Playwright MCP周りとかはおもしろそう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主に役立つ瞬間は、プロジェクトの雛形づくり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経験上、歩きスマホでプログラム書くのは難しかったのだが、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歩きスマホプロンプト作文で開発進捗だす時代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ja"/>
              <a:t>がくることを期待中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465d3d9c22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465d3d9c2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エンジニアリングは、シェルに始まってシェルに終わると思っています。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4a5200673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4a5200673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一番SSHが多い。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どんな感じのコマンド使っているのかな〜と思ったところ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93335b7e9_1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93335b7e9_1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465d3d9c22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465d3d9c2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4a52006739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4a52006739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4a5200673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4a5200673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493335b7e9_1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493335b7e9_1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結構一般的なアプローチ。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6cca364a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26cca364a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FB：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めっちゃ自責ですね...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セネカ厳しい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やばい、使いこなせていない。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施策0: セネカの言葉をデスクトップに配置する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人間ボトルネック論わかる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ウルトラワイドモニターですよ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豚に真珠的な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最終的に「自分を機械化しました」になるんですかね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pecoとhistory組み合わせ便利よ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alias cd2='cd ../../'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alias cd3='cd ../../../'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エイリアス発表会しても良さそうですね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けっこうはやってんのか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効率化のために、シェルだけじゃなくて、日本語も1文字に圧縮していきたいですね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ja"/>
              <a:t>1文字エイリアスで事故るオチがあるのかと思った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493335b7e9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493335b7e9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465d3d9c22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465d3d9c22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493335b7e9_1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493335b7e9_1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>
                <a:solidFill>
                  <a:schemeClr val="dk1"/>
                </a:solidFill>
              </a:rPr>
              <a:t>ローマ時代の偉人にセネカという人がいて、彼の残した言葉によると、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493335b7e9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493335b7e9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時間もっとうまく使いたいよ！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493335b7e9_1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493335b7e9_1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パソコンを効率よく操作できるようになればいい。</a:t>
            </a:r>
            <a:br>
              <a:rPr lang="ja"/>
            </a:br>
            <a:r>
              <a:rPr lang="ja"/>
              <a:t>パソコン周りでいくつか生産性施策を試したので紹介。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493335b7e9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493335b7e9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金にもの言わせる作戦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93335b7e9_1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93335b7e9_1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メルカリで中古市場価格を漁る必要性がなくなる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4a52006739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4a52006739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過度に期待しちゃだめ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74650" lvl="0" marL="4572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1pPr>
            <a:lvl2pPr indent="-374650" lvl="1" marL="9144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2pPr>
            <a:lvl3pPr indent="-374650" lvl="2" marL="13716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3pPr>
            <a:lvl4pPr indent="-374650" lvl="3" marL="18288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4pPr>
            <a:lvl5pPr indent="-374650" lvl="4" marL="22860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5pPr>
            <a:lvl6pPr indent="-374650" lvl="5" marL="27432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6pPr>
            <a:lvl7pPr indent="-374650" lvl="6" marL="3200400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2300"/>
            </a:lvl7pPr>
            <a:lvl8pPr indent="-374650" lvl="7" marL="3657600">
              <a:spcBef>
                <a:spcPts val="0"/>
              </a:spcBef>
              <a:spcAft>
                <a:spcPts val="0"/>
              </a:spcAft>
              <a:buSzPts val="2300"/>
              <a:buChar char="○"/>
              <a:defRPr sz="2300"/>
            </a:lvl8pPr>
            <a:lvl9pPr indent="-374650" lvl="8" marL="4114800">
              <a:spcBef>
                <a:spcPts val="0"/>
              </a:spcBef>
              <a:spcAft>
                <a:spcPts val="0"/>
              </a:spcAft>
              <a:buSzPts val="2300"/>
              <a:buChar char="■"/>
              <a:defRPr sz="2300"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taisoku.com/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taisoku.com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speakerdeck.com/fujimura/introduction-to-one-character-alias" TargetMode="External"/><Relationship Id="rId4" Type="http://schemas.openxmlformats.org/officeDocument/2006/relationships/hyperlink" Target="https://speakerdeck.com/onk/2024-08-24-one-char-aliases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昼回</a:t>
            </a:r>
            <a:r>
              <a:rPr lang="ja"/>
              <a:t>LT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2025/04/11 </a:t>
            </a:r>
            <a:r>
              <a:rPr lang="ja"/>
              <a:t>小林 友明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施策2：Clineを試してみる</a:t>
            </a:r>
            <a:endParaRPr/>
          </a:p>
        </p:txBody>
      </p:sp>
      <p:sp>
        <p:nvSpPr>
          <p:cNvPr id="121" name="Google Shape;12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最近流行っているAIエージェント</a:t>
            </a:r>
            <a:endParaRPr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主に</a:t>
            </a:r>
            <a:r>
              <a:rPr lang="ja"/>
              <a:t>VS Codeの拡張として提供される</a:t>
            </a:r>
            <a:endParaRPr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オプトインで承認飛ばす項目を設定できる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ja"/>
              <a:t>こいつを使いこなして、</a:t>
            </a:r>
            <a:br>
              <a:rPr lang="ja"/>
            </a:br>
            <a:r>
              <a:rPr lang="ja"/>
              <a:t>イケてる</a:t>
            </a:r>
            <a:r>
              <a:rPr b="1" lang="ja"/>
              <a:t>AIネイティブエンジニア</a:t>
            </a:r>
            <a:r>
              <a:rPr lang="ja"/>
              <a:t>になりたい！</a:t>
            </a:r>
            <a:endParaRPr/>
          </a:p>
        </p:txBody>
      </p:sp>
      <p:pic>
        <p:nvPicPr>
          <p:cNvPr id="122" name="Google Shape;122;p22"/>
          <p:cNvPicPr preferRelativeResize="0"/>
          <p:nvPr/>
        </p:nvPicPr>
        <p:blipFill rotWithShape="1">
          <a:blip r:embed="rId3">
            <a:alphaModFix/>
          </a:blip>
          <a:srcRect b="0" l="0" r="35769" t="0"/>
          <a:stretch/>
        </p:blipFill>
        <p:spPr>
          <a:xfrm>
            <a:off x="6918375" y="350538"/>
            <a:ext cx="2136825" cy="4442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idx="1" type="body"/>
          </p:nvPr>
        </p:nvSpPr>
        <p:spPr>
          <a:xfrm>
            <a:off x="311700" y="1152475"/>
            <a:ext cx="8863200" cy="371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所感：</a:t>
            </a:r>
            <a:endParaRPr/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Gemini APIの場合、</a:t>
            </a:r>
            <a:r>
              <a:rPr b="1" lang="ja"/>
              <a:t>小一時間いじって数十円程度</a:t>
            </a:r>
            <a:endParaRPr b="1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上手く使いこなすには、まだまだ試行錯誤が必要。。。</a:t>
            </a:r>
            <a:endParaRPr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ja"/>
              <a:t>現状、明確に役立つ瞬間は新プロジェクトの雛形づくり</a:t>
            </a:r>
            <a:endParaRPr/>
          </a:p>
        </p:txBody>
      </p:sp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施策2：Clineを試してみる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施策3：シェルにエイリアスを量産する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alias ll=’ls --color=auto -l’</a:t>
            </a:r>
            <a:endParaRPr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alias gco=’git checkout’</a:t>
            </a:r>
            <a:endParaRPr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ja" sz="1500"/>
              <a:t>alias opc='(cat &lt;(echo $DOTFILES) &lt;(find $GHE -maxdepth 1 -type d)) | fzf | xargs code'</a:t>
            </a:r>
            <a:br>
              <a:rPr lang="ja" sz="1500"/>
            </a:br>
            <a:r>
              <a:rPr lang="ja" sz="1500"/>
              <a:t>（候補ディレクトリ群からfuzzyに絞ってVSCodeで開く）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52475"/>
            <a:ext cx="8520600" cy="389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history </a:t>
            </a:r>
            <a:r>
              <a:rPr lang="ja" sz="1500">
                <a:solidFill>
                  <a:srgbClr val="0073E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awk </a:t>
            </a:r>
            <a:r>
              <a:rPr lang="ja" sz="1500">
                <a:solidFill>
                  <a:srgbClr val="00733B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'{ print $2 }'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sort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uniq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-c 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sort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-nr 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head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-30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1218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ssh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1190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sbt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1137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uv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1088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ls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802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git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481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gpo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446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gco</a:t>
            </a:r>
            <a:b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850">
              <a:highlight>
                <a:schemeClr val="lt1"/>
              </a:highlight>
            </a:endParaRPr>
          </a:p>
        </p:txBody>
      </p:sp>
      <p:sp>
        <p:nvSpPr>
          <p:cNvPr id="140" name="Google Shape;14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施策3：シェルにエイリアスを量産する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311700" y="1152475"/>
            <a:ext cx="8520600" cy="3894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$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history </a:t>
            </a:r>
            <a:r>
              <a:rPr lang="ja" sz="1500">
                <a:solidFill>
                  <a:srgbClr val="0073E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awk </a:t>
            </a:r>
            <a:r>
              <a:rPr lang="ja" sz="1500">
                <a:solidFill>
                  <a:srgbClr val="00733B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'{ print $2 }'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sort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uniq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-c 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sort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-nr | </a:t>
            </a: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head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-30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1218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ssh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1190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sbt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1137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uv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1088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ls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802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git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481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gpo</a:t>
            </a:r>
            <a:endParaRPr sz="1500">
              <a:solidFill>
                <a:srgbClr val="262626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ja" sz="1500">
                <a:solidFill>
                  <a:srgbClr val="0073BF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446 </a:t>
            </a: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gco</a:t>
            </a:r>
            <a:b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ja" sz="1500">
                <a:solidFill>
                  <a:srgbClr val="262626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...</a:t>
            </a:r>
            <a:endParaRPr sz="850">
              <a:highlight>
                <a:schemeClr val="lt1"/>
              </a:highlight>
            </a:endParaRPr>
          </a:p>
        </p:txBody>
      </p:sp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施策3：シェルにエイリアスを量産する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6"/>
          <p:cNvSpPr/>
          <p:nvPr/>
        </p:nvSpPr>
        <p:spPr>
          <a:xfrm>
            <a:off x="1257850" y="2101525"/>
            <a:ext cx="7161300" cy="2637600"/>
          </a:xfrm>
          <a:prstGeom prst="cloudCallout">
            <a:avLst>
              <a:gd fmla="val -48573" name="adj1"/>
              <a:gd fmla="val -55624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 sz="2500">
                <a:solidFill>
                  <a:schemeClr val="dk2"/>
                </a:solidFill>
              </a:rPr>
              <a:t>えっ...</a:t>
            </a:r>
            <a:br>
              <a:rPr lang="ja" sz="2500">
                <a:solidFill>
                  <a:schemeClr val="dk2"/>
                </a:solidFill>
              </a:rPr>
            </a:br>
            <a:r>
              <a:rPr lang="ja" sz="2500">
                <a:solidFill>
                  <a:schemeClr val="dk2"/>
                </a:solidFill>
              </a:rPr>
              <a:t>私こんなにSSH使ってたの...？</a:t>
            </a:r>
            <a:endParaRPr sz="21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施策3：シェルにエイリアスを量産する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/>
              <a:t>1</a:t>
            </a:r>
            <a:r>
              <a:rPr b="1" lang="ja"/>
              <a:t>文字にしたら生産性上がるのでは？</a:t>
            </a:r>
            <a:endParaRPr b="1"/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alias s=’ssh’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ja"/>
            </a:b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施策3：シェルにエイリアスを量産する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/>
              <a:t>1文字にしたら生産性上がるのでは？</a:t>
            </a:r>
            <a:endParaRPr b="1"/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alias s=’ssh’</a:t>
            </a:r>
            <a:br>
              <a:rPr lang="ja"/>
            </a:br>
            <a:endParaRPr/>
          </a:p>
        </p:txBody>
      </p:sp>
      <p:sp>
        <p:nvSpPr>
          <p:cNvPr id="160" name="Google Shape;160;p28"/>
          <p:cNvSpPr/>
          <p:nvPr/>
        </p:nvSpPr>
        <p:spPr>
          <a:xfrm>
            <a:off x="1465125" y="2052225"/>
            <a:ext cx="6766800" cy="2662200"/>
          </a:xfrm>
          <a:prstGeom prst="wedgeRectCallout">
            <a:avLst>
              <a:gd fmla="val -39734" name="adj1"/>
              <a:gd fmla="val -6571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/>
              <a:t>&gt; 1文字あたりの入力時間はおおよそ 0.2秒～0.3秒</a:t>
            </a:r>
            <a:br>
              <a:rPr lang="ja" sz="1900"/>
            </a:br>
            <a:r>
              <a:rPr lang="ja" sz="1900"/>
              <a:t>（根拠：</a:t>
            </a:r>
            <a:r>
              <a:rPr lang="ja" sz="1900">
                <a:solidFill>
                  <a:schemeClr val="dk1"/>
                </a:solidFill>
              </a:rPr>
              <a:t>私@</a:t>
            </a:r>
            <a:r>
              <a:rPr lang="ja" sz="1900" u="sng">
                <a:solidFill>
                  <a:schemeClr val="hlink"/>
                </a:solidFill>
                <a:hlinkClick r:id="rId3"/>
              </a:rPr>
              <a:t>https://taisoku.com/</a:t>
            </a:r>
            <a:r>
              <a:rPr lang="ja" sz="1900"/>
              <a:t>＋</a:t>
            </a:r>
            <a:r>
              <a:rPr lang="ja" sz="1900">
                <a:solidFill>
                  <a:schemeClr val="dk1"/>
                </a:solidFill>
              </a:rPr>
              <a:t>適当な記事</a:t>
            </a:r>
            <a:r>
              <a:rPr lang="ja" sz="1900"/>
              <a:t>）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/>
              <a:t>毎日sshを5回打つとして、1文字0.3秒としたら。。。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/>
              <a:t>365 日 * 5 回/日 </a:t>
            </a:r>
            <a:r>
              <a:rPr lang="ja" sz="1900">
                <a:solidFill>
                  <a:schemeClr val="dk1"/>
                </a:solidFill>
              </a:rPr>
              <a:t>* 3 文字</a:t>
            </a:r>
            <a:r>
              <a:rPr lang="ja" sz="1900"/>
              <a:t> * 0.3 秒/文字 / 60 秒/分 = 27.375 分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施策3：シェルにエイリアスを量産する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/>
              <a:t>1文字にしたら生産性上がるのでは？</a:t>
            </a:r>
            <a:endParaRPr b="1"/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alias s=’ssh’</a:t>
            </a:r>
            <a:br>
              <a:rPr lang="ja"/>
            </a:b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1465125" y="2052225"/>
            <a:ext cx="6766800" cy="2662200"/>
          </a:xfrm>
          <a:prstGeom prst="wedgeRectCallout">
            <a:avLst>
              <a:gd fmla="val -39734" name="adj1"/>
              <a:gd fmla="val -65719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/>
              <a:t>&gt; 1文字あたりの入力時間はおおよそ 0.2秒～0.3秒</a:t>
            </a:r>
            <a:br>
              <a:rPr lang="ja" sz="1900"/>
            </a:br>
            <a:r>
              <a:rPr lang="ja" sz="1900">
                <a:solidFill>
                  <a:schemeClr val="dk1"/>
                </a:solidFill>
              </a:rPr>
              <a:t>（根拠：私@</a:t>
            </a:r>
            <a:r>
              <a:rPr lang="ja" sz="1900" u="sng">
                <a:solidFill>
                  <a:schemeClr val="hlink"/>
                </a:solidFill>
                <a:hlinkClick r:id="rId3"/>
              </a:rPr>
              <a:t>https://taisoku.com/</a:t>
            </a:r>
            <a:r>
              <a:rPr lang="ja" sz="1900">
                <a:solidFill>
                  <a:schemeClr val="dk1"/>
                </a:solidFill>
              </a:rPr>
              <a:t>＋適当な記事）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/>
              <a:t>毎日sshを5回打つとして、1文字0.3秒としたら。。。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900"/>
              <a:t>365 日 * 5 回/日 </a:t>
            </a:r>
            <a:r>
              <a:rPr lang="ja" sz="1900">
                <a:solidFill>
                  <a:schemeClr val="dk1"/>
                </a:solidFill>
              </a:rPr>
              <a:t>* 3 文字</a:t>
            </a:r>
            <a:r>
              <a:rPr lang="ja" sz="1900"/>
              <a:t> * 0.3 秒/文字 / 60 秒/分 = 27.375 分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900"/>
              <a:t>１文字エイリアス</a:t>
            </a:r>
            <a:r>
              <a:rPr b="1" lang="ja" sz="1900"/>
              <a:t>にすれば</a:t>
            </a:r>
            <a:r>
              <a:rPr b="1" lang="ja" sz="1900"/>
              <a:t>、１年間30分を10分に節約！！</a:t>
            </a:r>
            <a:endParaRPr sz="19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施策3：シェルにエイリアスを量産する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/>
              <a:t>1文字にしたら生産性上がるのでは？</a:t>
            </a:r>
            <a:endParaRPr b="1"/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alias s=’ssh’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br>
              <a:rPr lang="ja"/>
            </a:br>
            <a:endParaRPr/>
          </a:p>
        </p:txBody>
      </p:sp>
      <p:sp>
        <p:nvSpPr>
          <p:cNvPr id="174" name="Google Shape;174;p30"/>
          <p:cNvSpPr/>
          <p:nvPr/>
        </p:nvSpPr>
        <p:spPr>
          <a:xfrm>
            <a:off x="283400" y="2363775"/>
            <a:ext cx="8774700" cy="2626200"/>
          </a:xfrm>
          <a:prstGeom prst="wedgeRectCallout">
            <a:avLst>
              <a:gd fmla="val -29990" name="adj1"/>
              <a:gd fmla="val -79952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ja" sz="1900">
                <a:solidFill>
                  <a:schemeClr val="dk1"/>
                </a:solidFill>
              </a:rPr>
              <a:t>導入事例</a:t>
            </a:r>
            <a:endParaRPr sz="1900">
              <a:solidFill>
                <a:schemeClr val="dk1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ja" sz="1900">
                <a:solidFill>
                  <a:schemeClr val="dk1"/>
                </a:solidFill>
              </a:rPr>
              <a:t>STORES CTO：</a:t>
            </a:r>
            <a:r>
              <a:rPr b="1" lang="ja" sz="19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一文字エイリアスのすすめ - Speaker Deck</a:t>
            </a:r>
            <a:endParaRPr sz="1900">
              <a:solidFill>
                <a:schemeClr val="dk1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lang="ja" sz="1900">
                <a:solidFill>
                  <a:schemeClr val="dk1"/>
                </a:solidFill>
              </a:rPr>
              <a:t>はてな チーフエンジニア</a:t>
            </a:r>
            <a:r>
              <a:rPr b="1" lang="ja" sz="1900">
                <a:solidFill>
                  <a:schemeClr val="dk1"/>
                </a:solidFill>
              </a:rPr>
              <a:t>：</a:t>
            </a:r>
            <a:r>
              <a:rPr b="1" lang="ja" sz="19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1文字エイリアスのすゝめ - Speaker Deck</a:t>
            </a:r>
            <a:endParaRPr b="1"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ja" sz="1900">
                <a:solidFill>
                  <a:schemeClr val="dk1"/>
                </a:solidFill>
              </a:rPr>
              <a:t>導入者の声：</a:t>
            </a:r>
            <a:endParaRPr sz="1900">
              <a:solidFill>
                <a:schemeClr val="dk1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b="1" lang="ja" sz="1900">
                <a:solidFill>
                  <a:schemeClr val="dk1"/>
                </a:solidFill>
              </a:rPr>
              <a:t>「１文字エイリアスは便利」</a:t>
            </a:r>
            <a:endParaRPr b="1" sz="1900">
              <a:solidFill>
                <a:schemeClr val="dk1"/>
              </a:solidFill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</a:pPr>
            <a:r>
              <a:rPr b="1" lang="ja" sz="1900">
                <a:solidFill>
                  <a:schemeClr val="dk1"/>
                </a:solidFill>
              </a:rPr>
              <a:t>「１文字エイリアスはエンジニアとしてのレベルアップにも繋がる」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結論</a:t>
            </a:r>
            <a:endParaRPr/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311700" y="1152475"/>
            <a:ext cx="8803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ja"/>
              <a:t>生産性を意識することは大切</a:t>
            </a:r>
            <a:endParaRPr b="1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ja"/>
              <a:t>限られた人生を効率よく使いたい</a:t>
            </a:r>
            <a:endParaRPr b="1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ja"/>
              <a:t>ソフトウェアエンジニアの生産性ホットスポットはパソコン</a:t>
            </a:r>
            <a:endParaRPr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ja"/>
              <a:t>特に、</a:t>
            </a:r>
            <a:r>
              <a:rPr b="1" lang="ja"/>
              <a:t>1文字シェルは1年間のSSH</a:t>
            </a:r>
            <a:r>
              <a:rPr b="1" lang="ja"/>
              <a:t>で</a:t>
            </a:r>
            <a:r>
              <a:rPr b="1" lang="ja"/>
              <a:t>20分を節約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/>
              <a:t>最近何かと言われがちな</a:t>
            </a:r>
            <a:br>
              <a:rPr b="1" lang="ja"/>
            </a:br>
            <a:r>
              <a:rPr b="1" lang="ja"/>
              <a:t>生産性の話をします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この１年を振り返ってみる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67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ja"/>
              <a:t>小林</a:t>
            </a:r>
            <a:r>
              <a:rPr lang="ja"/>
              <a:t>「あっという間に１年経ってしまった。</a:t>
            </a:r>
            <a:br>
              <a:rPr lang="ja"/>
            </a:br>
            <a:r>
              <a:rPr lang="ja"/>
              <a:t>　　　人生、全然時間足りないよ。。。」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この１年を振り返ってみる</a:t>
            </a:r>
            <a:endParaRPr/>
          </a:p>
        </p:txBody>
      </p:sp>
      <p:sp>
        <p:nvSpPr>
          <p:cNvPr id="72" name="Google Shape;72;p16"/>
          <p:cNvSpPr txBox="1"/>
          <p:nvPr>
            <p:ph idx="1" type="body"/>
          </p:nvPr>
        </p:nvSpPr>
        <p:spPr>
          <a:xfrm>
            <a:off x="311700" y="1152475"/>
            <a:ext cx="867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小林「あっという間に１年経ってしまった。</a:t>
            </a:r>
            <a:br>
              <a:rPr lang="ja"/>
            </a:br>
            <a:r>
              <a:rPr lang="ja"/>
              <a:t>　　　</a:t>
            </a:r>
            <a:r>
              <a:rPr lang="ja"/>
              <a:t>人生、</a:t>
            </a:r>
            <a:r>
              <a:rPr lang="ja"/>
              <a:t>全然時間足りないよ。。。」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ja"/>
              <a:t>セネカ（紀元前4年 – 紀元65年）</a:t>
            </a:r>
            <a:br>
              <a:rPr lang="ja"/>
            </a:br>
            <a:r>
              <a:rPr lang="ja"/>
              <a:t>「人生は決して短くはなく、</a:t>
            </a:r>
            <a:br>
              <a:rPr lang="ja"/>
            </a:br>
            <a:r>
              <a:rPr lang="ja"/>
              <a:t>　その</a:t>
            </a:r>
            <a:r>
              <a:rPr b="1" lang="ja"/>
              <a:t>当人の使い方が悪い</a:t>
            </a:r>
            <a:r>
              <a:rPr lang="ja"/>
              <a:t>ために短くしているのだ」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8277" y="1512138"/>
            <a:ext cx="1797599" cy="2697073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/>
          <p:nvPr/>
        </p:nvSpPr>
        <p:spPr>
          <a:xfrm>
            <a:off x="5633325" y="1645100"/>
            <a:ext cx="1822800" cy="1230600"/>
          </a:xfrm>
          <a:prstGeom prst="wedgeEllipseCallout">
            <a:avLst>
              <a:gd fmla="val 77769" name="adj1"/>
              <a:gd fmla="val 47314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700"/>
              <a:t>時間もっと</a:t>
            </a:r>
            <a:br>
              <a:rPr b="1" lang="ja" sz="1700"/>
            </a:br>
            <a:r>
              <a:rPr b="1" lang="ja" sz="1700"/>
              <a:t>うまく使え</a:t>
            </a:r>
            <a:br>
              <a:rPr b="1" lang="ja" sz="1700"/>
            </a:br>
            <a:r>
              <a:rPr b="1" lang="ja" sz="1700"/>
              <a:t>ヘタクソ</a:t>
            </a:r>
            <a:endParaRPr b="1" sz="1700"/>
          </a:p>
        </p:txBody>
      </p:sp>
      <p:sp>
        <p:nvSpPr>
          <p:cNvPr id="75" name="Google Shape;75;p16"/>
          <p:cNvSpPr/>
          <p:nvPr/>
        </p:nvSpPr>
        <p:spPr>
          <a:xfrm>
            <a:off x="7318275" y="4177975"/>
            <a:ext cx="1743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000">
                <a:solidFill>
                  <a:srgbClr val="333333"/>
                </a:solidFill>
              </a:rPr>
              <a:t>Wikipediaより引用</a:t>
            </a:r>
            <a:br>
              <a:rPr b="1" lang="ja" sz="1000">
                <a:solidFill>
                  <a:srgbClr val="333333"/>
                </a:solidFill>
              </a:rPr>
            </a:br>
            <a:r>
              <a:rPr b="1" lang="ja" sz="1000">
                <a:solidFill>
                  <a:srgbClr val="333333"/>
                </a:solidFill>
              </a:rPr>
              <a:t>CC BY 3.0</a:t>
            </a:r>
            <a:endParaRPr sz="13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この１年を振り返ってみる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679900" cy="38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小林「あっという間に１年経ってしまった。</a:t>
            </a:r>
            <a:br>
              <a:rPr lang="ja"/>
            </a:br>
            <a:r>
              <a:rPr lang="ja"/>
              <a:t>　　　</a:t>
            </a:r>
            <a:r>
              <a:rPr lang="ja"/>
              <a:t>人生、</a:t>
            </a:r>
            <a:r>
              <a:rPr lang="ja"/>
              <a:t>全然時間足りないよ。。。」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セネカ（紀元前4年 – 紀元65年）</a:t>
            </a:r>
            <a:br>
              <a:rPr lang="ja"/>
            </a:br>
            <a:r>
              <a:rPr lang="ja"/>
              <a:t>「人生は決して短くはなく、</a:t>
            </a:r>
            <a:br>
              <a:rPr lang="ja"/>
            </a:br>
            <a:r>
              <a:rPr lang="ja"/>
              <a:t>　その</a:t>
            </a:r>
            <a:r>
              <a:rPr b="1" lang="ja"/>
              <a:t>当人の使い方が悪い</a:t>
            </a:r>
            <a:r>
              <a:rPr lang="ja"/>
              <a:t>ために短くしているのだ」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ja"/>
              <a:t>小林「　　　」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8277" y="1512138"/>
            <a:ext cx="1797599" cy="2697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8517" y="3546971"/>
            <a:ext cx="480900" cy="4809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/>
          <p:nvPr/>
        </p:nvSpPr>
        <p:spPr>
          <a:xfrm>
            <a:off x="5633325" y="1645100"/>
            <a:ext cx="1822800" cy="1230600"/>
          </a:xfrm>
          <a:prstGeom prst="wedgeEllipseCallout">
            <a:avLst>
              <a:gd fmla="val 77769" name="adj1"/>
              <a:gd fmla="val 47314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700"/>
              <a:t>時間もっと</a:t>
            </a:r>
            <a:br>
              <a:rPr b="1" lang="ja" sz="1700"/>
            </a:br>
            <a:r>
              <a:rPr b="1" lang="ja" sz="1700"/>
              <a:t>うまく使え</a:t>
            </a:r>
            <a:br>
              <a:rPr b="1" lang="ja" sz="1700"/>
            </a:br>
            <a:r>
              <a:rPr b="1" lang="ja" sz="1700"/>
              <a:t>ヘタクソ</a:t>
            </a:r>
            <a:endParaRPr b="1" sz="1700"/>
          </a:p>
        </p:txBody>
      </p:sp>
      <p:sp>
        <p:nvSpPr>
          <p:cNvPr id="85" name="Google Shape;85;p17"/>
          <p:cNvSpPr/>
          <p:nvPr/>
        </p:nvSpPr>
        <p:spPr>
          <a:xfrm>
            <a:off x="7318275" y="4177975"/>
            <a:ext cx="17433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000">
                <a:solidFill>
                  <a:srgbClr val="333333"/>
                </a:solidFill>
              </a:rPr>
              <a:t>Wikipediaより引用</a:t>
            </a:r>
            <a:br>
              <a:rPr b="1" lang="ja" sz="1000">
                <a:solidFill>
                  <a:srgbClr val="333333"/>
                </a:solidFill>
              </a:rPr>
            </a:br>
            <a:r>
              <a:rPr b="1" lang="ja" sz="1000">
                <a:solidFill>
                  <a:srgbClr val="333333"/>
                </a:solidFill>
              </a:rPr>
              <a:t>CC BY 3.0</a:t>
            </a:r>
            <a:endParaRPr sz="1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時間もっとうまく使うには？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/>
              <a:t>僕はソフトウェアエンジニア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ja"/>
              <a:t>⇒ </a:t>
            </a:r>
            <a:r>
              <a:rPr lang="ja"/>
              <a:t>１</a:t>
            </a:r>
            <a:r>
              <a:rPr lang="ja"/>
              <a:t>日半分以上の時間パソコンをさわる←</a:t>
            </a:r>
            <a:r>
              <a:rPr b="1" lang="ja"/>
              <a:t>ホットスポット！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ja"/>
              <a:t>最近取り組んでいるパソコン周りの生産性改善施策を紹介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ja"/>
              <a:t>よいモニター、よいキーボード、よいマウス、etc.</a:t>
            </a:r>
            <a:endParaRPr/>
          </a:p>
        </p:txBody>
      </p:sp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施策1：目ぼしいデバイスを</a:t>
            </a:r>
            <a:r>
              <a:rPr lang="ja"/>
              <a:t>新品で</a:t>
            </a:r>
            <a:r>
              <a:rPr lang="ja"/>
              <a:t>買う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599" y="2084050"/>
            <a:ext cx="2689976" cy="234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1850" y="2189900"/>
            <a:ext cx="2136551" cy="1878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5">
            <a:alphaModFix/>
          </a:blip>
          <a:srcRect b="35831" l="11098" r="10794" t="38078"/>
          <a:stretch/>
        </p:blipFill>
        <p:spPr>
          <a:xfrm>
            <a:off x="3249350" y="2776590"/>
            <a:ext cx="3496725" cy="116805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9"/>
          <p:cNvSpPr txBox="1"/>
          <p:nvPr/>
        </p:nvSpPr>
        <p:spPr>
          <a:xfrm>
            <a:off x="2219150" y="4407350"/>
            <a:ext cx="7722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10万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4921525" y="4089150"/>
            <a:ext cx="7722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3万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7961300" y="4059375"/>
            <a:ext cx="999600" cy="43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chemeClr val="dk2"/>
                </a:solidFill>
              </a:rPr>
              <a:t>1万5千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ja"/>
              <a:t>いい点</a:t>
            </a:r>
            <a:endParaRPr b="1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ja"/>
              <a:t>ウィンドウショッピングによる</a:t>
            </a:r>
            <a:r>
              <a:rPr lang="ja"/>
              <a:t>時間の浪費を防げる</a:t>
            </a:r>
            <a:endParaRPr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lang="ja"/>
              <a:t>配達されるまでのわくわく感</a:t>
            </a:r>
            <a:r>
              <a:rPr lang="ja"/>
              <a:t>（</a:t>
            </a:r>
            <a:r>
              <a:rPr lang="ja"/>
              <a:t>副次的な</a:t>
            </a:r>
            <a:r>
              <a:rPr lang="ja"/>
              <a:t>生産性向上）</a:t>
            </a:r>
            <a:endParaRPr/>
          </a:p>
        </p:txBody>
      </p:sp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施策1：</a:t>
            </a:r>
            <a:r>
              <a:rPr lang="ja"/>
              <a:t>目ぼしいデバイスを新品で買う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b="1" lang="ja"/>
              <a:t>いまいちな点</a:t>
            </a:r>
            <a:endParaRPr b="1"/>
          </a:p>
          <a:p>
            <a:pPr indent="-374650" lvl="1" marL="914400" rtl="0" algn="l">
              <a:spcBef>
                <a:spcPts val="0"/>
              </a:spcBef>
              <a:spcAft>
                <a:spcPts val="0"/>
              </a:spcAft>
              <a:buSzPts val="2300"/>
              <a:buChar char="○"/>
            </a:pPr>
            <a:r>
              <a:rPr b="1" lang="ja"/>
              <a:t>デバイスの性能アップによる生産性向上は体感しにくい</a:t>
            </a:r>
            <a:br>
              <a:rPr lang="ja"/>
            </a:br>
            <a:r>
              <a:rPr lang="ja"/>
              <a:t>例：反応速度が高いキーボードを買っても、</a:t>
            </a:r>
            <a:br>
              <a:rPr lang="ja"/>
            </a:br>
            <a:r>
              <a:rPr lang="ja"/>
              <a:t>　　コーディング速度は早くならない</a:t>
            </a:r>
            <a:endParaRPr/>
          </a:p>
          <a:p>
            <a:pPr indent="-374650" lvl="2" marL="1371600" rtl="0" algn="l">
              <a:spcBef>
                <a:spcPts val="0"/>
              </a:spcBef>
              <a:spcAft>
                <a:spcPts val="0"/>
              </a:spcAft>
              <a:buSzPts val="2300"/>
              <a:buChar char="■"/>
            </a:pPr>
            <a:r>
              <a:rPr lang="ja"/>
              <a:t>人間側がボトルネックになりがち</a:t>
            </a:r>
            <a:endParaRPr/>
          </a:p>
        </p:txBody>
      </p:sp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ja"/>
              <a:t>施策1：目ぼしいデバイスを</a:t>
            </a:r>
            <a:r>
              <a:rPr lang="ja"/>
              <a:t>新品で</a:t>
            </a:r>
            <a:r>
              <a:rPr lang="ja"/>
              <a:t>買う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